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420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ukański Piotr" initials="BP" lastIdx="1" clrIdx="0">
    <p:extLst>
      <p:ext uri="{19B8F6BF-5375-455C-9EA6-DF929625EA0E}">
        <p15:presenceInfo xmlns:p15="http://schemas.microsoft.com/office/powerpoint/2012/main" userId="S-1-5-21-1613754260-90256501-2226627821-5104" providerId="AD"/>
      </p:ext>
    </p:extLst>
  </p:cmAuthor>
  <p:cmAuthor id="2" name="Kucharski Robert" initials="KR" lastIdx="2" clrIdx="1">
    <p:extLst>
      <p:ext uri="{19B8F6BF-5375-455C-9EA6-DF929625EA0E}">
        <p15:presenceInfo xmlns:p15="http://schemas.microsoft.com/office/powerpoint/2012/main" userId="S-1-5-21-1613754260-90256501-2226627821-19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EBF7"/>
    <a:srgbClr val="004A8B"/>
    <a:srgbClr val="A9C2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76" d="100"/>
          <a:sy n="76" d="100"/>
        </p:scale>
        <p:origin x="1518" y="102"/>
      </p:cViewPr>
      <p:guideLst>
        <p:guide orient="horz" pos="3120"/>
        <p:guide pos="42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366DF-8629-4582-A9BE-D064045E36B4}" type="datetimeFigureOut">
              <a:rPr lang="pl-PL" smtClean="0"/>
              <a:t>2015-10-06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FC574-2035-4985-BA19-AE5A8F93042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61281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366DF-8629-4582-A9BE-D064045E36B4}" type="datetimeFigureOut">
              <a:rPr lang="pl-PL" smtClean="0"/>
              <a:t>2015-10-06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FC574-2035-4985-BA19-AE5A8F93042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55125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366DF-8629-4582-A9BE-D064045E36B4}" type="datetimeFigureOut">
              <a:rPr lang="pl-PL" smtClean="0"/>
              <a:t>2015-10-06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FC574-2035-4985-BA19-AE5A8F93042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53053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366DF-8629-4582-A9BE-D064045E36B4}" type="datetimeFigureOut">
              <a:rPr lang="pl-PL" smtClean="0"/>
              <a:t>2015-10-06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FC574-2035-4985-BA19-AE5A8F93042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94120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366DF-8629-4582-A9BE-D064045E36B4}" type="datetimeFigureOut">
              <a:rPr lang="pl-PL" smtClean="0"/>
              <a:t>2015-10-06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FC574-2035-4985-BA19-AE5A8F93042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5458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366DF-8629-4582-A9BE-D064045E36B4}" type="datetimeFigureOut">
              <a:rPr lang="pl-PL" smtClean="0"/>
              <a:t>2015-10-06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FC574-2035-4985-BA19-AE5A8F93042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88892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366DF-8629-4582-A9BE-D064045E36B4}" type="datetimeFigureOut">
              <a:rPr lang="pl-PL" smtClean="0"/>
              <a:t>2015-10-06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FC574-2035-4985-BA19-AE5A8F93042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42117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366DF-8629-4582-A9BE-D064045E36B4}" type="datetimeFigureOut">
              <a:rPr lang="pl-PL" smtClean="0"/>
              <a:t>2015-10-06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FC574-2035-4985-BA19-AE5A8F93042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75507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366DF-8629-4582-A9BE-D064045E36B4}" type="datetimeFigureOut">
              <a:rPr lang="pl-PL" smtClean="0"/>
              <a:t>2015-10-06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FC574-2035-4985-BA19-AE5A8F93042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73036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366DF-8629-4582-A9BE-D064045E36B4}" type="datetimeFigureOut">
              <a:rPr lang="pl-PL" smtClean="0"/>
              <a:t>2015-10-06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FC574-2035-4985-BA19-AE5A8F93042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9048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366DF-8629-4582-A9BE-D064045E36B4}" type="datetimeFigureOut">
              <a:rPr lang="pl-PL" smtClean="0"/>
              <a:t>2015-10-06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FC574-2035-4985-BA19-AE5A8F93042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2215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366DF-8629-4582-A9BE-D064045E36B4}" type="datetimeFigureOut">
              <a:rPr lang="pl-PL" smtClean="0"/>
              <a:t>2015-10-06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FC574-2035-4985-BA19-AE5A8F93042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81050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pw.pl/dokumentacja_utp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wsparcieutp@gpw.pl" TargetMode="External"/><Relationship Id="rId5" Type="http://schemas.openxmlformats.org/officeDocument/2006/relationships/hyperlink" Target="mailto:sales@wse.com.pl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Łącznik prosty 6"/>
          <p:cNvCxnSpPr/>
          <p:nvPr/>
        </p:nvCxnSpPr>
        <p:spPr>
          <a:xfrm flipH="1">
            <a:off x="0" y="1112688"/>
            <a:ext cx="6858000" cy="0"/>
          </a:xfrm>
          <a:prstGeom prst="line">
            <a:avLst/>
          </a:prstGeom>
          <a:ln w="28575">
            <a:solidFill>
              <a:srgbClr val="D0D8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rostokąt 9"/>
          <p:cNvSpPr/>
          <p:nvPr/>
        </p:nvSpPr>
        <p:spPr>
          <a:xfrm>
            <a:off x="209898" y="214463"/>
            <a:ext cx="7331338" cy="686565"/>
          </a:xfrm>
          <a:prstGeom prst="rect">
            <a:avLst/>
          </a:prstGeom>
        </p:spPr>
        <p:txBody>
          <a:bodyPr wrap="square" lIns="18000" anchor="ctr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200" b="1" dirty="0" smtClean="0">
                <a:solidFill>
                  <a:srgbClr val="004A8B"/>
                </a:solidFill>
                <a:latin typeface="Czcionka tekstu podstawowego"/>
              </a:rPr>
              <a:t>Raw Data</a:t>
            </a:r>
            <a:endParaRPr lang="pl-PL" sz="2200" b="1" kern="1200" baseline="0" dirty="0">
              <a:solidFill>
                <a:srgbClr val="004A8B"/>
              </a:solidFill>
              <a:latin typeface="Czcionka tekstu podstawowego"/>
              <a:ea typeface="+mn-ea"/>
              <a:cs typeface="+mn-cs"/>
            </a:endParaRPr>
          </a:p>
          <a:p>
            <a:pPr marL="0" marR="0" indent="0" algn="l" defTabSz="914400" rtl="0" eaLnBrk="1" fontAlgn="b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600" b="1" dirty="0" smtClean="0">
                <a:solidFill>
                  <a:srgbClr val="004A8B"/>
                </a:solidFill>
                <a:latin typeface="Czcionka tekstu podstawowego"/>
              </a:rPr>
              <a:t>Podstawowe informacje</a:t>
            </a:r>
            <a:endParaRPr lang="pl-PL" sz="900" b="1" dirty="0">
              <a:solidFill>
                <a:schemeClr val="tx2">
                  <a:lumMod val="60000"/>
                  <a:lumOff val="40000"/>
                </a:schemeClr>
              </a:solidFill>
              <a:latin typeface="Czcionka tekstu podstawowego"/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165447" y="1597381"/>
            <a:ext cx="3181451" cy="380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677" lvl="1" indent="-266677" algn="just">
              <a:spcAft>
                <a:spcPts val="599"/>
              </a:spcAft>
              <a:buClr>
                <a:srgbClr val="4F81BD"/>
              </a:buClr>
              <a:buBlip>
                <a:blip r:embed="rId2"/>
              </a:buBlip>
            </a:pPr>
            <a:r>
              <a:rPr lang="pl-PL" sz="800" dirty="0"/>
              <a:t>Usługa dostępna </a:t>
            </a:r>
            <a:r>
              <a:rPr lang="pl-PL" sz="800" dirty="0" smtClean="0"/>
              <a:t>wyłącznie na zasadach komercyjnych.</a:t>
            </a:r>
          </a:p>
          <a:p>
            <a:pPr marL="266677" lvl="1" indent="-266677" algn="just">
              <a:spcAft>
                <a:spcPts val="599"/>
              </a:spcAft>
              <a:buClr>
                <a:srgbClr val="4F81BD"/>
              </a:buClr>
              <a:buBlip>
                <a:blip r:embed="rId2"/>
              </a:buBlip>
            </a:pPr>
            <a:r>
              <a:rPr lang="pl-PL" sz="800" dirty="0" smtClean="0"/>
              <a:t>Warunkiem koniecznym uzyskania dostępu jest złożenie zamówienia i wypełnienie formularza technicznego.</a:t>
            </a:r>
            <a:endParaRPr lang="pl-PL" sz="800" dirty="0"/>
          </a:p>
          <a:p>
            <a:pPr marL="266677" lvl="1" indent="-266677" algn="just">
              <a:spcAft>
                <a:spcPts val="599"/>
              </a:spcAft>
              <a:buClr>
                <a:srgbClr val="4F81BD"/>
              </a:buClr>
              <a:buBlip>
                <a:blip r:embed="rId2"/>
              </a:buBlip>
            </a:pPr>
            <a:r>
              <a:rPr lang="pl-PL" sz="800" dirty="0"/>
              <a:t>Dostęp </a:t>
            </a:r>
            <a:r>
              <a:rPr lang="pl-PL" sz="800" dirty="0" smtClean="0"/>
              <a:t>realizowany jest za pośrednictwem sieci </a:t>
            </a:r>
            <a:r>
              <a:rPr lang="pl-PL" sz="800" dirty="0" err="1" smtClean="0"/>
              <a:t>internet</a:t>
            </a:r>
            <a:r>
              <a:rPr lang="pl-PL" sz="800" dirty="0" smtClean="0"/>
              <a:t>, poprzez dostęp do serwera SFTP GPW.</a:t>
            </a:r>
            <a:endParaRPr lang="pl-PL" sz="800" dirty="0"/>
          </a:p>
          <a:p>
            <a:pPr marL="266677" lvl="1" indent="-266677" algn="just">
              <a:spcAft>
                <a:spcPts val="599"/>
              </a:spcAft>
              <a:buClr>
                <a:srgbClr val="4F81BD"/>
              </a:buClr>
              <a:buBlip>
                <a:blip r:embed="rId2"/>
              </a:buBlip>
            </a:pPr>
            <a:r>
              <a:rPr lang="pl-PL" sz="800" dirty="0" smtClean="0"/>
              <a:t>Źródłem danych jest strumień komunikatów publicznych (XDP).</a:t>
            </a:r>
          </a:p>
          <a:p>
            <a:pPr marL="266677" lvl="1" indent="-266677" algn="just">
              <a:spcAft>
                <a:spcPts val="599"/>
              </a:spcAft>
              <a:buClr>
                <a:srgbClr val="4F81BD"/>
              </a:buClr>
              <a:buBlip>
                <a:blip r:embed="rId2"/>
              </a:buBlip>
            </a:pPr>
            <a:r>
              <a:rPr lang="pl-PL" sz="800" dirty="0" smtClean="0"/>
              <a:t>Dane udostępniane w formacie binarnym opisanym w dokumentacji XDP (</a:t>
            </a:r>
            <a:r>
              <a:rPr lang="pl-PL" sz="800" dirty="0" smtClean="0">
                <a:hlinkClick r:id="rId3"/>
              </a:rPr>
              <a:t>specyfikacja</a:t>
            </a:r>
            <a:r>
              <a:rPr lang="pl-PL" sz="800" dirty="0" smtClean="0"/>
              <a:t>)</a:t>
            </a:r>
          </a:p>
          <a:p>
            <a:pPr marL="266677" lvl="1" indent="-266677" algn="just">
              <a:spcAft>
                <a:spcPts val="599"/>
              </a:spcAft>
              <a:buClr>
                <a:srgbClr val="4F81BD"/>
              </a:buClr>
              <a:buBlip>
                <a:blip r:embed="rId2"/>
              </a:buBlip>
            </a:pPr>
            <a:r>
              <a:rPr lang="pl-PL" sz="800" dirty="0" smtClean="0"/>
              <a:t>Dane są wyłącznie do użytku wewnętrznego.</a:t>
            </a:r>
            <a:endParaRPr lang="pl-PL" sz="800" dirty="0"/>
          </a:p>
          <a:p>
            <a:pPr marL="266677" lvl="1" indent="-266677" algn="just">
              <a:spcAft>
                <a:spcPts val="599"/>
              </a:spcAft>
              <a:buClr>
                <a:srgbClr val="4F81BD"/>
              </a:buClr>
              <a:buBlip>
                <a:blip r:embed="rId2"/>
              </a:buBlip>
            </a:pPr>
            <a:r>
              <a:rPr lang="pl-PL" sz="800" dirty="0" smtClean="0"/>
              <a:t>Zakres funkcjonalny udostępnianych danych:</a:t>
            </a:r>
          </a:p>
          <a:p>
            <a:pPr marL="723877" lvl="2" indent="-266677" algn="just">
              <a:spcAft>
                <a:spcPts val="599"/>
              </a:spcAft>
              <a:buClr>
                <a:srgbClr val="4F81BD"/>
              </a:buClr>
              <a:buBlip>
                <a:blip r:embed="rId2"/>
              </a:buBlip>
            </a:pPr>
            <a:r>
              <a:rPr lang="pl-PL" sz="800" dirty="0" smtClean="0"/>
              <a:t>Wszystkie instrumenty notowane na GPW</a:t>
            </a:r>
            <a:endParaRPr lang="pl-PL" sz="800" dirty="0"/>
          </a:p>
          <a:p>
            <a:pPr marL="723877" lvl="2" indent="-266677" algn="just">
              <a:spcAft>
                <a:spcPts val="599"/>
              </a:spcAft>
              <a:buClr>
                <a:srgbClr val="4F81BD"/>
              </a:buClr>
              <a:buBlip>
                <a:blip r:embed="rId2"/>
              </a:buBlip>
            </a:pPr>
            <a:r>
              <a:rPr lang="pl-PL" sz="800" dirty="0" smtClean="0"/>
              <a:t>Pełny arkusz zleceń</a:t>
            </a:r>
            <a:endParaRPr lang="pl-PL" sz="800" dirty="0"/>
          </a:p>
          <a:p>
            <a:pPr marL="723877" lvl="2" indent="-266677" algn="just">
              <a:spcAft>
                <a:spcPts val="599"/>
              </a:spcAft>
              <a:buClr>
                <a:srgbClr val="4F81BD"/>
              </a:buClr>
              <a:buBlip>
                <a:blip r:embed="rId2"/>
              </a:buBlip>
            </a:pPr>
            <a:r>
              <a:rPr lang="pl-PL" sz="800" dirty="0" smtClean="0"/>
              <a:t>Dane transakcyjne</a:t>
            </a:r>
            <a:endParaRPr lang="pl-PL" sz="800" dirty="0"/>
          </a:p>
          <a:p>
            <a:pPr marL="266677" lvl="1" indent="-266677" algn="just">
              <a:spcAft>
                <a:spcPts val="599"/>
              </a:spcAft>
              <a:buClr>
                <a:srgbClr val="4F81BD"/>
              </a:buClr>
              <a:buBlip>
                <a:blip r:embed="rId2"/>
              </a:buBlip>
            </a:pPr>
            <a:r>
              <a:rPr lang="pl-PL" sz="800" dirty="0" smtClean="0"/>
              <a:t>Dane zawierają informacje od 15 kwietnia 2013 r. i udostępniane są jako pliki dzienne, przy czym:</a:t>
            </a:r>
          </a:p>
          <a:p>
            <a:pPr marL="723877" lvl="2" indent="-266677" algn="just">
              <a:spcAft>
                <a:spcPts val="599"/>
              </a:spcAft>
              <a:buClr>
                <a:srgbClr val="4F81BD"/>
              </a:buClr>
              <a:buBlip>
                <a:blip r:embed="rId2"/>
              </a:buBlip>
            </a:pPr>
            <a:r>
              <a:rPr lang="pl-PL" sz="800" dirty="0" smtClean="0"/>
              <a:t>Dane </a:t>
            </a:r>
            <a:r>
              <a:rPr lang="pl-PL" sz="800" smtClean="0"/>
              <a:t>za okres od </a:t>
            </a:r>
            <a:r>
              <a:rPr lang="pl-PL" sz="800" dirty="0" smtClean="0"/>
              <a:t>15 kwietnia </a:t>
            </a:r>
            <a:r>
              <a:rPr lang="pl-PL" sz="800" smtClean="0"/>
              <a:t>2013 do daty </a:t>
            </a:r>
            <a:r>
              <a:rPr lang="pl-PL" sz="800" dirty="0" smtClean="0"/>
              <a:t>uzyskania dostępu do serwera SFTP przekazywane są na dysku HDD.</a:t>
            </a:r>
          </a:p>
          <a:p>
            <a:pPr marL="723877" lvl="2" indent="-266677" algn="just">
              <a:spcAft>
                <a:spcPts val="599"/>
              </a:spcAft>
              <a:buClr>
                <a:srgbClr val="4F81BD"/>
              </a:buClr>
              <a:buBlip>
                <a:blip r:embed="rId2"/>
              </a:buBlip>
            </a:pPr>
            <a:r>
              <a:rPr lang="pl-PL" sz="800" dirty="0" smtClean="0"/>
              <a:t>Bieżące dane udostępniane są codzienne, na serwerze SFTP.</a:t>
            </a:r>
            <a:endParaRPr lang="pl-PL" sz="800" dirty="0"/>
          </a:p>
          <a:p>
            <a:pPr marL="266677" lvl="1" indent="-266677" algn="just">
              <a:spcAft>
                <a:spcPts val="599"/>
              </a:spcAft>
              <a:buClr>
                <a:srgbClr val="4F81BD"/>
              </a:buClr>
              <a:buBlip>
                <a:blip r:embed="rId2"/>
              </a:buBlip>
            </a:pPr>
            <a:endParaRPr lang="pl-PL" sz="800" dirty="0"/>
          </a:p>
        </p:txBody>
      </p:sp>
      <p:sp>
        <p:nvSpPr>
          <p:cNvPr id="60" name="Rectangle 10"/>
          <p:cNvSpPr/>
          <p:nvPr/>
        </p:nvSpPr>
        <p:spPr>
          <a:xfrm>
            <a:off x="231052" y="1281817"/>
            <a:ext cx="3058247" cy="288032"/>
          </a:xfrm>
          <a:prstGeom prst="rect">
            <a:avLst/>
          </a:prstGeom>
          <a:solidFill>
            <a:srgbClr val="E2E2E2"/>
          </a:solidFill>
          <a:ln w="9525">
            <a:solidFill>
              <a:srgbClr val="E2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52584"/>
            <a:r>
              <a:rPr lang="pl-PL" sz="1200" b="1" dirty="0" smtClean="0">
                <a:solidFill>
                  <a:srgbClr val="002060"/>
                </a:solidFill>
              </a:rPr>
              <a:t>Zasady dostępu</a:t>
            </a:r>
            <a:endParaRPr lang="pl-PL" sz="1200" b="1" dirty="0">
              <a:solidFill>
                <a:srgbClr val="002060"/>
              </a:solidFill>
            </a:endParaRPr>
          </a:p>
        </p:txBody>
      </p:sp>
      <p:pic>
        <p:nvPicPr>
          <p:cNvPr id="80" name="Obraz 7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896" y="298724"/>
            <a:ext cx="1723536" cy="505125"/>
          </a:xfrm>
          <a:prstGeom prst="rect">
            <a:avLst/>
          </a:prstGeom>
        </p:spPr>
      </p:pic>
      <p:sp>
        <p:nvSpPr>
          <p:cNvPr id="46" name="Rectangle 10"/>
          <p:cNvSpPr/>
          <p:nvPr/>
        </p:nvSpPr>
        <p:spPr>
          <a:xfrm>
            <a:off x="3684241" y="4724040"/>
            <a:ext cx="2957428" cy="288032"/>
          </a:xfrm>
          <a:prstGeom prst="rect">
            <a:avLst/>
          </a:prstGeom>
          <a:solidFill>
            <a:srgbClr val="E2E2E2"/>
          </a:solidFill>
          <a:ln w="9525">
            <a:solidFill>
              <a:srgbClr val="E2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52584"/>
            <a:r>
              <a:rPr lang="pl-PL" sz="1200" b="1" dirty="0" smtClean="0">
                <a:solidFill>
                  <a:srgbClr val="002060"/>
                </a:solidFill>
              </a:rPr>
              <a:t>Zamówienie</a:t>
            </a:r>
            <a:endParaRPr lang="pl-PL" sz="1200" b="1" dirty="0">
              <a:solidFill>
                <a:srgbClr val="002060"/>
              </a:solidFill>
            </a:endParaRPr>
          </a:p>
        </p:txBody>
      </p:sp>
      <p:sp>
        <p:nvSpPr>
          <p:cNvPr id="82" name="Rectangle 10"/>
          <p:cNvSpPr/>
          <p:nvPr/>
        </p:nvSpPr>
        <p:spPr>
          <a:xfrm>
            <a:off x="3684241" y="1281817"/>
            <a:ext cx="2957429" cy="288032"/>
          </a:xfrm>
          <a:prstGeom prst="rect">
            <a:avLst/>
          </a:prstGeom>
          <a:solidFill>
            <a:srgbClr val="E2E2E2"/>
          </a:solidFill>
          <a:ln w="9525">
            <a:solidFill>
              <a:srgbClr val="E2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52584"/>
            <a:r>
              <a:rPr lang="pl-PL" sz="1200" b="1" dirty="0" smtClean="0">
                <a:solidFill>
                  <a:srgbClr val="002060"/>
                </a:solidFill>
              </a:rPr>
              <a:t>Schemat</a:t>
            </a:r>
            <a:endParaRPr lang="pl-PL" sz="1200" b="1" dirty="0">
              <a:solidFill>
                <a:srgbClr val="002060"/>
              </a:solidFill>
            </a:endParaRPr>
          </a:p>
        </p:txBody>
      </p:sp>
      <p:sp>
        <p:nvSpPr>
          <p:cNvPr id="45" name="Rectangle 10"/>
          <p:cNvSpPr/>
          <p:nvPr/>
        </p:nvSpPr>
        <p:spPr>
          <a:xfrm>
            <a:off x="243779" y="5386984"/>
            <a:ext cx="3045520" cy="288032"/>
          </a:xfrm>
          <a:prstGeom prst="rect">
            <a:avLst/>
          </a:prstGeom>
          <a:solidFill>
            <a:srgbClr val="E2E2E2"/>
          </a:solidFill>
          <a:ln w="9525">
            <a:solidFill>
              <a:srgbClr val="E2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52584"/>
            <a:r>
              <a:rPr lang="pl-PL" sz="1200" b="1" dirty="0" smtClean="0">
                <a:solidFill>
                  <a:srgbClr val="002060"/>
                </a:solidFill>
              </a:rPr>
              <a:t>Opis usługi</a:t>
            </a:r>
            <a:endParaRPr lang="pl-PL" sz="1200" b="1" dirty="0">
              <a:solidFill>
                <a:srgbClr val="002060"/>
              </a:solidFill>
            </a:endParaRPr>
          </a:p>
        </p:txBody>
      </p:sp>
      <p:sp>
        <p:nvSpPr>
          <p:cNvPr id="2" name="Chmurka 1"/>
          <p:cNvSpPr/>
          <p:nvPr/>
        </p:nvSpPr>
        <p:spPr>
          <a:xfrm>
            <a:off x="4171950" y="2400275"/>
            <a:ext cx="682499" cy="344549"/>
          </a:xfrm>
          <a:prstGeom prst="clou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900" b="1" dirty="0" smtClean="0"/>
              <a:t>SFTP</a:t>
            </a:r>
            <a:endParaRPr lang="pl-PL" sz="900" b="1" dirty="0"/>
          </a:p>
        </p:txBody>
      </p:sp>
      <p:sp>
        <p:nvSpPr>
          <p:cNvPr id="3" name="Prostokąt 2"/>
          <p:cNvSpPr/>
          <p:nvPr/>
        </p:nvSpPr>
        <p:spPr>
          <a:xfrm>
            <a:off x="231053" y="5752253"/>
            <a:ext cx="3115845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677" lvl="1" indent="-266677" algn="just">
              <a:spcAft>
                <a:spcPts val="599"/>
              </a:spcAft>
              <a:buClr>
                <a:srgbClr val="4F81BD"/>
              </a:buClr>
              <a:buBlip>
                <a:blip r:embed="rId2"/>
              </a:buBlip>
            </a:pPr>
            <a:r>
              <a:rPr lang="pl-PL" sz="800" dirty="0" smtClean="0"/>
              <a:t>Usługa Raw Data umożliwia pobranie dziennego pełnego arkusza zleceń wszystkich instrumentów notowanych na GPW wraz z danymi transakcyjnymi.</a:t>
            </a:r>
            <a:endParaRPr lang="pl-PL" sz="800" dirty="0"/>
          </a:p>
          <a:p>
            <a:pPr marL="266677" lvl="1" indent="-266677" algn="just">
              <a:spcAft>
                <a:spcPts val="599"/>
              </a:spcAft>
              <a:buClr>
                <a:srgbClr val="4F81BD"/>
              </a:buClr>
              <a:buBlip>
                <a:blip r:embed="rId2"/>
              </a:buBlip>
            </a:pPr>
            <a:r>
              <a:rPr lang="pl-PL" sz="800" dirty="0" smtClean="0"/>
              <a:t>Usługa pozwala na analizę danych, budowę modeli i strategii inwestycyjnych na potrzeby nowoczesnych technik handlu, takich jak handel algorytmiczny czy handel wysokich częstotliwości. </a:t>
            </a:r>
          </a:p>
          <a:p>
            <a:pPr marL="266677" lvl="1" indent="-266677" algn="just">
              <a:spcAft>
                <a:spcPts val="599"/>
              </a:spcAft>
              <a:buClr>
                <a:srgbClr val="4F81BD"/>
              </a:buClr>
              <a:buBlip>
                <a:blip r:embed="rId2"/>
              </a:buBlip>
            </a:pPr>
            <a:r>
              <a:rPr lang="pl-PL" sz="800" dirty="0" smtClean="0"/>
              <a:t>GPW jako właściciel danych zapewnia ich wysoką jakości oraz szybki </a:t>
            </a:r>
            <a:r>
              <a:rPr lang="pl-PL" sz="800" dirty="0" smtClean="0"/>
              <a:t>dostęp </a:t>
            </a:r>
            <a:r>
              <a:rPr lang="pl-PL" sz="800" dirty="0" smtClean="0"/>
              <a:t>w celu dalszego przetwarzania.</a:t>
            </a:r>
            <a:endParaRPr lang="pl-PL" sz="800" dirty="0"/>
          </a:p>
        </p:txBody>
      </p:sp>
      <p:sp>
        <p:nvSpPr>
          <p:cNvPr id="48" name="Prostokąt 47"/>
          <p:cNvSpPr/>
          <p:nvPr/>
        </p:nvSpPr>
        <p:spPr>
          <a:xfrm>
            <a:off x="148576" y="9614730"/>
            <a:ext cx="67094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600" dirty="0" smtClean="0"/>
              <a:t>Informacje dotyczące usługi oraz informacje powiązane z usługą </a:t>
            </a:r>
            <a:r>
              <a:rPr lang="pl-PL" sz="600" dirty="0" err="1" smtClean="0"/>
              <a:t>RawData</a:t>
            </a:r>
            <a:r>
              <a:rPr lang="pl-PL" sz="600" dirty="0" smtClean="0"/>
              <a:t> znajdują się w dokumencie: </a:t>
            </a:r>
            <a:r>
              <a:rPr lang="fr-FR" sz="600" dirty="0"/>
              <a:t>WSE - XDP CDE Message </a:t>
            </a:r>
            <a:r>
              <a:rPr lang="fr-FR" sz="600" dirty="0" smtClean="0"/>
              <a:t>Specifications</a:t>
            </a:r>
            <a:r>
              <a:rPr lang="pl-PL" sz="600" dirty="0" smtClean="0"/>
              <a:t> oraz na stronie: </a:t>
            </a:r>
            <a:r>
              <a:rPr lang="pl-PL" sz="600" dirty="0" smtClean="0">
                <a:hlinkClick r:id="rId3"/>
              </a:rPr>
              <a:t>http://www.gpw.pl/dokumentacja_utp</a:t>
            </a:r>
            <a:endParaRPr lang="pl-PL" sz="600" dirty="0"/>
          </a:p>
          <a:p>
            <a:endParaRPr lang="pl-PL" sz="600" dirty="0" smtClean="0"/>
          </a:p>
        </p:txBody>
      </p:sp>
      <p:grpSp>
        <p:nvGrpSpPr>
          <p:cNvPr id="4" name="Grupa 3"/>
          <p:cNvGrpSpPr/>
          <p:nvPr/>
        </p:nvGrpSpPr>
        <p:grpSpPr>
          <a:xfrm>
            <a:off x="3684241" y="5067275"/>
            <a:ext cx="2957428" cy="1983416"/>
            <a:chOff x="3684241" y="5023207"/>
            <a:chExt cx="2957428" cy="1983416"/>
          </a:xfrm>
        </p:grpSpPr>
        <p:sp>
          <p:nvSpPr>
            <p:cNvPr id="42" name="Prostokąt 41"/>
            <p:cNvSpPr/>
            <p:nvPr/>
          </p:nvSpPr>
          <p:spPr>
            <a:xfrm>
              <a:off x="4392331" y="5294228"/>
              <a:ext cx="1488881" cy="538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algn="ctr">
                <a:spcAft>
                  <a:spcPts val="599"/>
                </a:spcAft>
                <a:buClr>
                  <a:srgbClr val="4F81BD"/>
                </a:buClr>
              </a:pPr>
              <a:r>
                <a:rPr lang="pl-PL" sz="800" dirty="0">
                  <a:solidFill>
                    <a:srgbClr val="FF0000"/>
                  </a:solidFill>
                  <a:hlinkClick r:id="rId5"/>
                </a:rPr>
                <a:t>d</a:t>
              </a:r>
              <a:r>
                <a:rPr lang="pl-PL" sz="800" dirty="0" smtClean="0">
                  <a:solidFill>
                    <a:srgbClr val="FF0000"/>
                  </a:solidFill>
                  <a:hlinkClick r:id="rId5"/>
                </a:rPr>
                <a:t>ane.historyczne@gpw.pl</a:t>
              </a:r>
            </a:p>
            <a:p>
              <a:pPr marL="0" lvl="1" algn="ctr">
                <a:spcAft>
                  <a:spcPts val="599"/>
                </a:spcAft>
                <a:buClr>
                  <a:srgbClr val="4F81BD"/>
                </a:buClr>
              </a:pPr>
              <a:r>
                <a:rPr lang="pl-PL" sz="800" dirty="0" smtClean="0">
                  <a:solidFill>
                    <a:srgbClr val="FF0000"/>
                  </a:solidFill>
                </a:rPr>
                <a:t>+</a:t>
              </a:r>
              <a:r>
                <a:rPr lang="pl-PL" sz="800" dirty="0">
                  <a:solidFill>
                    <a:srgbClr val="FF0000"/>
                  </a:solidFill>
                </a:rPr>
                <a:t>48 22 537 </a:t>
              </a:r>
              <a:r>
                <a:rPr lang="pl-PL" sz="800" dirty="0" smtClean="0">
                  <a:solidFill>
                    <a:srgbClr val="FF0000"/>
                  </a:solidFill>
                </a:rPr>
                <a:t>72 72</a:t>
              </a:r>
              <a:br>
                <a:rPr lang="pl-PL" sz="800" dirty="0" smtClean="0">
                  <a:solidFill>
                    <a:srgbClr val="FF0000"/>
                  </a:solidFill>
                </a:rPr>
              </a:br>
              <a:r>
                <a:rPr lang="pl-PL" sz="800" dirty="0" smtClean="0">
                  <a:solidFill>
                    <a:srgbClr val="FF0000"/>
                  </a:solidFill>
                </a:rPr>
                <a:t>+48 </a:t>
              </a:r>
              <a:r>
                <a:rPr lang="pl-PL" sz="800" dirty="0">
                  <a:solidFill>
                    <a:srgbClr val="FF0000"/>
                  </a:solidFill>
                </a:rPr>
                <a:t>22 </a:t>
              </a:r>
              <a:r>
                <a:rPr lang="pl-PL" sz="800">
                  <a:solidFill>
                    <a:srgbClr val="FF0000"/>
                  </a:solidFill>
                </a:rPr>
                <a:t>537 </a:t>
              </a:r>
              <a:r>
                <a:rPr lang="pl-PL" sz="800" smtClean="0">
                  <a:solidFill>
                    <a:srgbClr val="FF0000"/>
                  </a:solidFill>
                </a:rPr>
                <a:t>77 94</a:t>
              </a:r>
              <a:endParaRPr lang="pl-PL" sz="800" dirty="0">
                <a:solidFill>
                  <a:srgbClr val="FF0000"/>
                </a:solidFill>
              </a:endParaRPr>
            </a:p>
          </p:txBody>
        </p:sp>
        <p:sp>
          <p:nvSpPr>
            <p:cNvPr id="44" name="Prostokąt 43"/>
            <p:cNvSpPr/>
            <p:nvPr/>
          </p:nvSpPr>
          <p:spPr>
            <a:xfrm>
              <a:off x="4450325" y="6544958"/>
              <a:ext cx="147705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algn="ctr">
                <a:spcAft>
                  <a:spcPts val="599"/>
                </a:spcAft>
                <a:buClr>
                  <a:srgbClr val="4F81BD"/>
                </a:buClr>
              </a:pPr>
              <a:r>
                <a:rPr lang="pl-PL" sz="800" dirty="0" smtClean="0"/>
                <a:t>Zespół </a:t>
              </a:r>
              <a:r>
                <a:rPr lang="pl-PL" sz="800" dirty="0"/>
                <a:t>Wsparcia Klientów </a:t>
              </a:r>
              <a:r>
                <a:rPr lang="pl-PL" sz="800" dirty="0" smtClean="0"/>
                <a:t>GPW</a:t>
              </a:r>
              <a:br>
                <a:rPr lang="pl-PL" sz="800" dirty="0" smtClean="0"/>
              </a:br>
              <a:r>
                <a:rPr lang="pl-PL" sz="800" dirty="0" smtClean="0">
                  <a:hlinkClick r:id="rId6"/>
                </a:rPr>
                <a:t>wsparcieutp@gpw.pl</a:t>
              </a:r>
              <a:r>
                <a:rPr lang="pl-PL" sz="800" dirty="0" smtClean="0"/>
                <a:t/>
              </a:r>
              <a:br>
                <a:rPr lang="pl-PL" sz="800" dirty="0" smtClean="0"/>
              </a:br>
              <a:r>
                <a:rPr lang="pl-PL" sz="800" dirty="0" smtClean="0"/>
                <a:t>+48 </a:t>
              </a:r>
              <a:r>
                <a:rPr lang="pl-PL" sz="800" dirty="0"/>
                <a:t>22 537 7341</a:t>
              </a:r>
            </a:p>
          </p:txBody>
        </p:sp>
        <p:sp>
          <p:nvSpPr>
            <p:cNvPr id="5" name="Prostokąt 4"/>
            <p:cNvSpPr/>
            <p:nvPr/>
          </p:nvSpPr>
          <p:spPr>
            <a:xfrm>
              <a:off x="3684241" y="5023207"/>
              <a:ext cx="295742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sz="800" b="1" dirty="0" smtClean="0"/>
                <a:t>Formularz </a:t>
              </a:r>
              <a:r>
                <a:rPr lang="pl-PL" sz="800" b="1" dirty="0"/>
                <a:t>zamówienie dostępny na stronie http://www.gpw.pl/f_zamowienia.</a:t>
              </a:r>
            </a:p>
          </p:txBody>
        </p:sp>
        <p:sp>
          <p:nvSpPr>
            <p:cNvPr id="12" name="Prostokąt 11"/>
            <p:cNvSpPr/>
            <p:nvPr/>
          </p:nvSpPr>
          <p:spPr>
            <a:xfrm>
              <a:off x="3697377" y="6230079"/>
              <a:ext cx="1034257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algn="ctr">
                <a:spcAft>
                  <a:spcPts val="599"/>
                </a:spcAft>
                <a:buClr>
                  <a:srgbClr val="4F81BD"/>
                </a:buClr>
              </a:pPr>
              <a:r>
                <a:rPr lang="pl-PL" sz="800" b="1" dirty="0"/>
                <a:t>Obsługa techniczna</a:t>
              </a:r>
              <a:r>
                <a:rPr lang="pl-PL" sz="800" dirty="0"/>
                <a:t>:</a:t>
              </a:r>
            </a:p>
          </p:txBody>
        </p:sp>
      </p:grpSp>
      <p:grpSp>
        <p:nvGrpSpPr>
          <p:cNvPr id="40" name="Grupa 39"/>
          <p:cNvGrpSpPr/>
          <p:nvPr/>
        </p:nvGrpSpPr>
        <p:grpSpPr>
          <a:xfrm>
            <a:off x="3818896" y="1713333"/>
            <a:ext cx="2763240" cy="2714327"/>
            <a:chOff x="3722464" y="6017719"/>
            <a:chExt cx="2763240" cy="2714327"/>
          </a:xfrm>
        </p:grpSpPr>
        <p:cxnSp>
          <p:nvCxnSpPr>
            <p:cNvPr id="43" name="Łącznik prosty ze strzałką 42"/>
            <p:cNvCxnSpPr/>
            <p:nvPr/>
          </p:nvCxnSpPr>
          <p:spPr>
            <a:xfrm flipV="1">
              <a:off x="4234268" y="6554910"/>
              <a:ext cx="0" cy="6094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51" name="Grupa 50"/>
            <p:cNvGrpSpPr/>
            <p:nvPr/>
          </p:nvGrpSpPr>
          <p:grpSpPr>
            <a:xfrm>
              <a:off x="3722464" y="6017719"/>
              <a:ext cx="2763240" cy="2714327"/>
              <a:chOff x="3698400" y="6017719"/>
              <a:chExt cx="2763240" cy="2714327"/>
            </a:xfrm>
          </p:grpSpPr>
          <p:sp>
            <p:nvSpPr>
              <p:cNvPr id="58" name="Prostokąt 57"/>
              <p:cNvSpPr/>
              <p:nvPr/>
            </p:nvSpPr>
            <p:spPr>
              <a:xfrm>
                <a:off x="3698400" y="8210376"/>
                <a:ext cx="2759289" cy="521670"/>
              </a:xfrm>
              <a:prstGeom prst="rect">
                <a:avLst/>
              </a:prstGeom>
              <a:solidFill>
                <a:srgbClr val="004A8B"/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100" b="1" dirty="0" smtClean="0"/>
                  <a:t>UTP (XDP </a:t>
                </a:r>
                <a:r>
                  <a:rPr lang="pl-PL" sz="1100" b="1" dirty="0" err="1" smtClean="0"/>
                  <a:t>feed</a:t>
                </a:r>
                <a:r>
                  <a:rPr lang="pl-PL" sz="1100" b="1" dirty="0" smtClean="0"/>
                  <a:t>)</a:t>
                </a:r>
                <a:endParaRPr lang="pl-PL" sz="1100" b="1" dirty="0"/>
              </a:p>
            </p:txBody>
          </p:sp>
          <p:sp>
            <p:nvSpPr>
              <p:cNvPr id="61" name="Prostokąt 60"/>
              <p:cNvSpPr/>
              <p:nvPr/>
            </p:nvSpPr>
            <p:spPr>
              <a:xfrm>
                <a:off x="3698400" y="7164408"/>
                <a:ext cx="2759289" cy="425971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100" b="1" dirty="0" smtClean="0"/>
                  <a:t>Raw Data</a:t>
                </a:r>
                <a:endParaRPr lang="pl-PL" sz="1100" b="1" dirty="0"/>
              </a:p>
            </p:txBody>
          </p:sp>
          <p:sp>
            <p:nvSpPr>
              <p:cNvPr id="62" name="Prostokąt 61"/>
              <p:cNvSpPr/>
              <p:nvPr/>
            </p:nvSpPr>
            <p:spPr>
              <a:xfrm>
                <a:off x="3702351" y="6017719"/>
                <a:ext cx="2759289" cy="53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1100" b="1" dirty="0"/>
              </a:p>
            </p:txBody>
          </p:sp>
          <p:sp>
            <p:nvSpPr>
              <p:cNvPr id="63" name="pole tekstowe 62"/>
              <p:cNvSpPr txBox="1"/>
              <p:nvPr/>
            </p:nvSpPr>
            <p:spPr>
              <a:xfrm>
                <a:off x="3702351" y="6183055"/>
                <a:ext cx="275928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1100" b="1" dirty="0" smtClean="0">
                    <a:solidFill>
                      <a:schemeClr val="bg1"/>
                    </a:solidFill>
                  </a:rPr>
                  <a:t>Client</a:t>
                </a:r>
                <a:endParaRPr lang="pl-PL" sz="11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64" name="Łącznik prosty ze strzałką 63"/>
              <p:cNvCxnSpPr>
                <a:stCxn id="61" idx="2"/>
                <a:endCxn id="58" idx="0"/>
              </p:cNvCxnSpPr>
              <p:nvPr/>
            </p:nvCxnSpPr>
            <p:spPr>
              <a:xfrm>
                <a:off x="5078045" y="7590379"/>
                <a:ext cx="0" cy="619997"/>
              </a:xfrm>
              <a:prstGeom prst="straightConnector1">
                <a:avLst/>
              </a:prstGeom>
              <a:ln>
                <a:solidFill>
                  <a:schemeClr val="bg2">
                    <a:lumMod val="25000"/>
                  </a:schemeClr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6" name="pole tekstowe 55"/>
            <p:cNvSpPr txBox="1"/>
            <p:nvPr/>
          </p:nvSpPr>
          <p:spPr>
            <a:xfrm rot="16200000">
              <a:off x="3675488" y="6659632"/>
              <a:ext cx="805564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" dirty="0" smtClean="0"/>
                <a:t>Pobranie pliku z aktualnymi danymi</a:t>
              </a:r>
              <a:endParaRPr lang="pl-PL" sz="700" dirty="0"/>
            </a:p>
          </p:txBody>
        </p:sp>
      </p:grpSp>
      <p:sp>
        <p:nvSpPr>
          <p:cNvPr id="38" name="pole tekstowe 37"/>
          <p:cNvSpPr txBox="1"/>
          <p:nvPr/>
        </p:nvSpPr>
        <p:spPr>
          <a:xfrm rot="16200000">
            <a:off x="4918200" y="3344970"/>
            <a:ext cx="8055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700" dirty="0" smtClean="0"/>
              <a:t>Codzienne zasilanie aktualnymi danymi</a:t>
            </a:r>
            <a:endParaRPr lang="pl-PL" sz="700" dirty="0"/>
          </a:p>
        </p:txBody>
      </p:sp>
      <p:sp>
        <p:nvSpPr>
          <p:cNvPr id="34" name="pole tekstowe 33"/>
          <p:cNvSpPr txBox="1"/>
          <p:nvPr/>
        </p:nvSpPr>
        <p:spPr>
          <a:xfrm rot="16200000">
            <a:off x="5353070" y="2241174"/>
            <a:ext cx="80556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700" dirty="0" smtClean="0"/>
              <a:t>Dane </a:t>
            </a:r>
          </a:p>
          <a:p>
            <a:pPr algn="ctr"/>
            <a:r>
              <a:rPr lang="pl-PL" sz="700" dirty="0" smtClean="0"/>
              <a:t>archiwalne na HDD </a:t>
            </a:r>
          </a:p>
          <a:p>
            <a:pPr algn="ctr"/>
            <a:r>
              <a:rPr lang="pl-PL" sz="700" dirty="0" smtClean="0"/>
              <a:t>– wysyłka kurierem</a:t>
            </a:r>
            <a:endParaRPr lang="pl-PL" sz="700" dirty="0"/>
          </a:p>
        </p:txBody>
      </p:sp>
      <p:cxnSp>
        <p:nvCxnSpPr>
          <p:cNvPr id="35" name="Łącznik prosty ze strzałką 34"/>
          <p:cNvCxnSpPr/>
          <p:nvPr/>
        </p:nvCxnSpPr>
        <p:spPr>
          <a:xfrm flipV="1">
            <a:off x="5803900" y="2250524"/>
            <a:ext cx="0" cy="609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234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1266</TotalTime>
  <Words>272</Words>
  <Application>Microsoft Office PowerPoint</Application>
  <PresentationFormat>Papier A4 (210x297 mm)</PresentationFormat>
  <Paragraphs>37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Czcionka tekstu podstawowego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Bukański Piotr</dc:creator>
  <cp:lastModifiedBy>Laszko Joanna</cp:lastModifiedBy>
  <cp:revision>113</cp:revision>
  <dcterms:created xsi:type="dcterms:W3CDTF">2015-07-16T07:52:18Z</dcterms:created>
  <dcterms:modified xsi:type="dcterms:W3CDTF">2015-10-06T08:21:15Z</dcterms:modified>
</cp:coreProperties>
</file>